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7" r:id="rId6"/>
    <p:sldId id="261" r:id="rId7"/>
    <p:sldId id="262" r:id="rId8"/>
    <p:sldId id="263" r:id="rId9"/>
    <p:sldId id="264" r:id="rId10"/>
    <p:sldId id="265" r:id="rId11"/>
    <p:sldId id="266" r:id="rId12"/>
    <p:sldId id="270" r:id="rId13"/>
    <p:sldId id="268" r:id="rId14"/>
    <p:sldId id="269"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8C5707-ABB6-4E3E-9EBD-CC894F700DC3}" type="datetimeFigureOut">
              <a:rPr lang="en-US" smtClean="0"/>
              <a:t>3/16/2016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1FF0B-3EE4-4B66-A230-78706E4C1AEA}" type="slidenum">
              <a:rPr lang="en-US" smtClean="0"/>
              <a:t>‹#›</a:t>
            </a:fld>
            <a:endParaRPr lang="en-US"/>
          </a:p>
        </p:txBody>
      </p:sp>
    </p:spTree>
    <p:extLst>
      <p:ext uri="{BB962C8B-B14F-4D97-AF65-F5344CB8AC3E}">
        <p14:creationId xmlns:p14="http://schemas.microsoft.com/office/powerpoint/2010/main" val="4027130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1FF0B-3EE4-4B66-A230-78706E4C1AEA}" type="slidenum">
              <a:rPr lang="en-US" smtClean="0"/>
              <a:t>3</a:t>
            </a:fld>
            <a:endParaRPr lang="en-US"/>
          </a:p>
        </p:txBody>
      </p:sp>
    </p:spTree>
    <p:extLst>
      <p:ext uri="{BB962C8B-B14F-4D97-AF65-F5344CB8AC3E}">
        <p14:creationId xmlns:p14="http://schemas.microsoft.com/office/powerpoint/2010/main" val="336347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6F2290-88AC-48C1-B74C-50209C0A2830}"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EFF7E-E383-4DFA-BF44-CB67C4160C8F}" type="slidenum">
              <a:rPr lang="en-US" smtClean="0"/>
              <a:t>‹#›</a:t>
            </a:fld>
            <a:endParaRPr lang="en-US"/>
          </a:p>
        </p:txBody>
      </p:sp>
    </p:spTree>
    <p:extLst>
      <p:ext uri="{BB962C8B-B14F-4D97-AF65-F5344CB8AC3E}">
        <p14:creationId xmlns:p14="http://schemas.microsoft.com/office/powerpoint/2010/main" val="177570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F2290-88AC-48C1-B74C-50209C0A2830}"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EFF7E-E383-4DFA-BF44-CB67C4160C8F}" type="slidenum">
              <a:rPr lang="en-US" smtClean="0"/>
              <a:t>‹#›</a:t>
            </a:fld>
            <a:endParaRPr lang="en-US"/>
          </a:p>
        </p:txBody>
      </p:sp>
    </p:spTree>
    <p:extLst>
      <p:ext uri="{BB962C8B-B14F-4D97-AF65-F5344CB8AC3E}">
        <p14:creationId xmlns:p14="http://schemas.microsoft.com/office/powerpoint/2010/main" val="159231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F2290-88AC-48C1-B74C-50209C0A2830}"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EFF7E-E383-4DFA-BF44-CB67C4160C8F}" type="slidenum">
              <a:rPr lang="en-US" smtClean="0"/>
              <a:t>‹#›</a:t>
            </a:fld>
            <a:endParaRPr lang="en-US"/>
          </a:p>
        </p:txBody>
      </p:sp>
    </p:spTree>
    <p:extLst>
      <p:ext uri="{BB962C8B-B14F-4D97-AF65-F5344CB8AC3E}">
        <p14:creationId xmlns:p14="http://schemas.microsoft.com/office/powerpoint/2010/main" val="347493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F2290-88AC-48C1-B74C-50209C0A2830}"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EFF7E-E383-4DFA-BF44-CB67C4160C8F}" type="slidenum">
              <a:rPr lang="en-US" smtClean="0"/>
              <a:t>‹#›</a:t>
            </a:fld>
            <a:endParaRPr lang="en-US"/>
          </a:p>
        </p:txBody>
      </p:sp>
    </p:spTree>
    <p:extLst>
      <p:ext uri="{BB962C8B-B14F-4D97-AF65-F5344CB8AC3E}">
        <p14:creationId xmlns:p14="http://schemas.microsoft.com/office/powerpoint/2010/main" val="298825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6F2290-88AC-48C1-B74C-50209C0A2830}"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EFF7E-E383-4DFA-BF44-CB67C4160C8F}" type="slidenum">
              <a:rPr lang="en-US" smtClean="0"/>
              <a:t>‹#›</a:t>
            </a:fld>
            <a:endParaRPr lang="en-US"/>
          </a:p>
        </p:txBody>
      </p:sp>
    </p:spTree>
    <p:extLst>
      <p:ext uri="{BB962C8B-B14F-4D97-AF65-F5344CB8AC3E}">
        <p14:creationId xmlns:p14="http://schemas.microsoft.com/office/powerpoint/2010/main" val="27239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6F2290-88AC-48C1-B74C-50209C0A2830}"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EFF7E-E383-4DFA-BF44-CB67C4160C8F}" type="slidenum">
              <a:rPr lang="en-US" smtClean="0"/>
              <a:t>‹#›</a:t>
            </a:fld>
            <a:endParaRPr lang="en-US"/>
          </a:p>
        </p:txBody>
      </p:sp>
    </p:spTree>
    <p:extLst>
      <p:ext uri="{BB962C8B-B14F-4D97-AF65-F5344CB8AC3E}">
        <p14:creationId xmlns:p14="http://schemas.microsoft.com/office/powerpoint/2010/main" val="201819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6F2290-88AC-48C1-B74C-50209C0A2830}" type="datetimeFigureOut">
              <a:rPr lang="en-US" smtClean="0"/>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EFF7E-E383-4DFA-BF44-CB67C4160C8F}" type="slidenum">
              <a:rPr lang="en-US" smtClean="0"/>
              <a:t>‹#›</a:t>
            </a:fld>
            <a:endParaRPr lang="en-US"/>
          </a:p>
        </p:txBody>
      </p:sp>
    </p:spTree>
    <p:extLst>
      <p:ext uri="{BB962C8B-B14F-4D97-AF65-F5344CB8AC3E}">
        <p14:creationId xmlns:p14="http://schemas.microsoft.com/office/powerpoint/2010/main" val="362109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6F2290-88AC-48C1-B74C-50209C0A2830}"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CEFF7E-E383-4DFA-BF44-CB67C4160C8F}" type="slidenum">
              <a:rPr lang="en-US" smtClean="0"/>
              <a:t>‹#›</a:t>
            </a:fld>
            <a:endParaRPr lang="en-US"/>
          </a:p>
        </p:txBody>
      </p:sp>
    </p:spTree>
    <p:extLst>
      <p:ext uri="{BB962C8B-B14F-4D97-AF65-F5344CB8AC3E}">
        <p14:creationId xmlns:p14="http://schemas.microsoft.com/office/powerpoint/2010/main" val="369263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F2290-88AC-48C1-B74C-50209C0A2830}" type="datetimeFigureOut">
              <a:rPr lang="en-US" smtClean="0"/>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CEFF7E-E383-4DFA-BF44-CB67C4160C8F}" type="slidenum">
              <a:rPr lang="en-US" smtClean="0"/>
              <a:t>‹#›</a:t>
            </a:fld>
            <a:endParaRPr lang="en-US"/>
          </a:p>
        </p:txBody>
      </p:sp>
    </p:spTree>
    <p:extLst>
      <p:ext uri="{BB962C8B-B14F-4D97-AF65-F5344CB8AC3E}">
        <p14:creationId xmlns:p14="http://schemas.microsoft.com/office/powerpoint/2010/main" val="123160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F2290-88AC-48C1-B74C-50209C0A2830}"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EFF7E-E383-4DFA-BF44-CB67C4160C8F}" type="slidenum">
              <a:rPr lang="en-US" smtClean="0"/>
              <a:t>‹#›</a:t>
            </a:fld>
            <a:endParaRPr lang="en-US"/>
          </a:p>
        </p:txBody>
      </p:sp>
    </p:spTree>
    <p:extLst>
      <p:ext uri="{BB962C8B-B14F-4D97-AF65-F5344CB8AC3E}">
        <p14:creationId xmlns:p14="http://schemas.microsoft.com/office/powerpoint/2010/main" val="365318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F2290-88AC-48C1-B74C-50209C0A2830}"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EFF7E-E383-4DFA-BF44-CB67C4160C8F}" type="slidenum">
              <a:rPr lang="en-US" smtClean="0"/>
              <a:t>‹#›</a:t>
            </a:fld>
            <a:endParaRPr lang="en-US"/>
          </a:p>
        </p:txBody>
      </p:sp>
    </p:spTree>
    <p:extLst>
      <p:ext uri="{BB962C8B-B14F-4D97-AF65-F5344CB8AC3E}">
        <p14:creationId xmlns:p14="http://schemas.microsoft.com/office/powerpoint/2010/main" val="307835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F2290-88AC-48C1-B74C-50209C0A2830}" type="datetimeFigureOut">
              <a:rPr lang="en-US" smtClean="0"/>
              <a:t>3/16/2016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EFF7E-E383-4DFA-BF44-CB67C4160C8F}" type="slidenum">
              <a:rPr lang="en-US" smtClean="0"/>
              <a:t>‹#›</a:t>
            </a:fld>
            <a:endParaRPr lang="en-US"/>
          </a:p>
        </p:txBody>
      </p:sp>
    </p:spTree>
    <p:extLst>
      <p:ext uri="{BB962C8B-B14F-4D97-AF65-F5344CB8AC3E}">
        <p14:creationId xmlns:p14="http://schemas.microsoft.com/office/powerpoint/2010/main" val="1840864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295400"/>
            <a:ext cx="4141053" cy="485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61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Nine Week Classes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dirty="0" smtClean="0"/>
              <a:t>INTRODUCTORY LANGUAGE (SPANISH)</a:t>
            </a:r>
          </a:p>
          <a:p>
            <a:pPr marL="0" indent="0">
              <a:buNone/>
            </a:pPr>
            <a:r>
              <a:rPr lang="en-US" sz="2000" dirty="0" smtClean="0"/>
              <a:t>This </a:t>
            </a:r>
            <a:r>
              <a:rPr lang="en-US" sz="2000" dirty="0"/>
              <a:t>course is an introduction to Spanish language and culture. This course is intended as a link between the elementary </a:t>
            </a:r>
            <a:r>
              <a:rPr lang="en-US" sz="2000" dirty="0" smtClean="0"/>
              <a:t>Spanish programs </a:t>
            </a:r>
            <a:r>
              <a:rPr lang="en-US" sz="2000" dirty="0"/>
              <a:t>or as an initial introduction to the language. This course is not included in the Spanish curriculum series for high school </a:t>
            </a:r>
            <a:r>
              <a:rPr lang="en-US" sz="2000" dirty="0" smtClean="0"/>
              <a:t>credit</a:t>
            </a:r>
            <a:r>
              <a:rPr lang="en-US" sz="2000" dirty="0"/>
              <a:t>. In some situations this course is included on a “wheel” scheduling </a:t>
            </a:r>
            <a:r>
              <a:rPr lang="en-US" sz="2000" dirty="0" smtClean="0"/>
              <a:t>option.</a:t>
            </a:r>
            <a:endParaRPr lang="en-US" sz="2000" dirty="0"/>
          </a:p>
          <a:p>
            <a:pPr marL="0" indent="0">
              <a:buNone/>
            </a:pPr>
            <a:r>
              <a:rPr lang="en-US" dirty="0"/>
              <a:t>MUSIC EXPLORATORY </a:t>
            </a:r>
            <a:endParaRPr lang="en-US" dirty="0" smtClean="0"/>
          </a:p>
          <a:p>
            <a:pPr marL="0" indent="0">
              <a:buNone/>
            </a:pPr>
            <a:r>
              <a:rPr lang="en-US" sz="2000" dirty="0" smtClean="0"/>
              <a:t>Students </a:t>
            </a:r>
            <a:r>
              <a:rPr lang="en-US" sz="2000" dirty="0"/>
              <a:t>are introduced to the skills necessary for singing and playing music with accuracy and expression while interpreting the </a:t>
            </a:r>
            <a:r>
              <a:rPr lang="en-US" sz="2000" dirty="0" smtClean="0"/>
              <a:t> sound </a:t>
            </a:r>
            <a:r>
              <a:rPr lang="en-US" sz="2000" dirty="0"/>
              <a:t>and symbols of music. Through the study of various genres and cultures students will analyze, evaluate and understand the </a:t>
            </a:r>
            <a:r>
              <a:rPr lang="en-US" sz="2000" dirty="0" smtClean="0"/>
              <a:t>music </a:t>
            </a:r>
            <a:r>
              <a:rPr lang="en-US" sz="2000" dirty="0"/>
              <a:t>and concepts from other areas.</a:t>
            </a:r>
          </a:p>
          <a:p>
            <a:endParaRPr lang="en-US" dirty="0"/>
          </a:p>
        </p:txBody>
      </p:sp>
      <p:pic>
        <p:nvPicPr>
          <p:cNvPr id="4" name="Picture 6" descr="MCj035593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76200"/>
            <a:ext cx="13208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070" y="4800600"/>
            <a:ext cx="1262063"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052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Nine-Week Classes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VISUAL ARTS </a:t>
            </a:r>
            <a:r>
              <a:rPr lang="en-US" dirty="0" smtClean="0"/>
              <a:t>EXPLORATORY</a:t>
            </a:r>
          </a:p>
          <a:p>
            <a:pPr marL="0" indent="0">
              <a:buNone/>
            </a:pPr>
            <a:r>
              <a:rPr lang="en-US" dirty="0" smtClean="0"/>
              <a:t>This </a:t>
            </a:r>
            <a:r>
              <a:rPr lang="en-US" dirty="0"/>
              <a:t>course introduces students to the elements of art through a variety of media that may include: drawing, painting, </a:t>
            </a:r>
            <a:r>
              <a:rPr lang="en-US" dirty="0" smtClean="0"/>
              <a:t>printmaking</a:t>
            </a:r>
            <a:r>
              <a:rPr lang="en-US" dirty="0"/>
              <a:t>, mixed media, pottery, and weaving. Application of these elements to the students’ own original art work is the </a:t>
            </a:r>
            <a:r>
              <a:rPr lang="en-US" dirty="0" smtClean="0"/>
              <a:t>major </a:t>
            </a:r>
            <a:r>
              <a:rPr lang="en-US" dirty="0"/>
              <a:t>emphasis while being introduced to art history and critical analysis of master work as well as their </a:t>
            </a:r>
            <a:r>
              <a:rPr lang="en-US" dirty="0" smtClean="0"/>
              <a:t>own.</a:t>
            </a:r>
            <a:endParaRPr lang="en-US" dirty="0"/>
          </a:p>
          <a:p>
            <a:pPr marL="0" indent="0">
              <a:buNone/>
            </a:pPr>
            <a:r>
              <a:rPr lang="en-US" dirty="0"/>
              <a:t> </a:t>
            </a:r>
          </a:p>
          <a:p>
            <a:pPr marL="0" indent="0">
              <a:buNone/>
            </a:pPr>
            <a:endParaRPr lang="en-US" dirty="0" smtClean="0"/>
          </a:p>
          <a:p>
            <a:pPr marL="0" indent="0">
              <a:buNone/>
            </a:pPr>
            <a:r>
              <a:rPr lang="en-US" dirty="0" smtClean="0"/>
              <a:t>INTRODUCTION </a:t>
            </a:r>
            <a:r>
              <a:rPr lang="en-US" dirty="0"/>
              <a:t>TO DANCE </a:t>
            </a:r>
          </a:p>
          <a:p>
            <a:pPr marL="0" indent="0">
              <a:buNone/>
            </a:pPr>
            <a:r>
              <a:rPr lang="en-US" dirty="0" smtClean="0"/>
              <a:t>This </a:t>
            </a:r>
            <a:r>
              <a:rPr lang="en-US" dirty="0"/>
              <a:t>course introduces creative movement, improvisation, and choreography through basic modern dance techniques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063" y="152400"/>
            <a:ext cx="1572491" cy="157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891" y="3810000"/>
            <a:ext cx="2341418" cy="125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928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a:t>
            </a:r>
            <a:endParaRPr lang="en-US" dirty="0"/>
          </a:p>
        </p:txBody>
      </p:sp>
      <p:sp>
        <p:nvSpPr>
          <p:cNvPr id="3" name="Content Placeholder 2"/>
          <p:cNvSpPr>
            <a:spLocks noGrp="1"/>
          </p:cNvSpPr>
          <p:nvPr>
            <p:ph idx="1"/>
          </p:nvPr>
        </p:nvSpPr>
        <p:spPr/>
        <p:txBody>
          <a:bodyPr/>
          <a:lstStyle/>
          <a:p>
            <a:r>
              <a:rPr lang="en-US" dirty="0" smtClean="0"/>
              <a:t>Student will follow the directive of their elementary counselor.</a:t>
            </a:r>
          </a:p>
          <a:p>
            <a:r>
              <a:rPr lang="en-US" dirty="0" smtClean="0"/>
              <a:t>We have the options for each track updated with new names for you to pick up.</a:t>
            </a:r>
          </a:p>
          <a:p>
            <a:r>
              <a:rPr lang="en-US" dirty="0" smtClean="0"/>
              <a:t>Additional options for Track 2.</a:t>
            </a:r>
          </a:p>
          <a:p>
            <a:r>
              <a:rPr lang="en-US" dirty="0" smtClean="0"/>
              <a:t>Window is open for registration.</a:t>
            </a:r>
          </a:p>
          <a:p>
            <a:r>
              <a:rPr lang="en-US" dirty="0" smtClean="0"/>
              <a:t>Thank you so much for your patience!</a:t>
            </a:r>
            <a:endParaRPr lang="en-US" dirty="0"/>
          </a:p>
        </p:txBody>
      </p:sp>
    </p:spTree>
    <p:extLst>
      <p:ext uri="{BB962C8B-B14F-4D97-AF65-F5344CB8AC3E}">
        <p14:creationId xmlns:p14="http://schemas.microsoft.com/office/powerpoint/2010/main" val="1296938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PAWS for Girls</a:t>
            </a:r>
          </a:p>
          <a:p>
            <a:r>
              <a:rPr lang="en-US" dirty="0" smtClean="0"/>
              <a:t>Books, Boys, and Bowties</a:t>
            </a:r>
          </a:p>
          <a:p>
            <a:r>
              <a:rPr lang="en-US" dirty="0" smtClean="0"/>
              <a:t>Cooking Club</a:t>
            </a:r>
          </a:p>
          <a:p>
            <a:r>
              <a:rPr lang="en-US" dirty="0" smtClean="0"/>
              <a:t>Robotics </a:t>
            </a:r>
          </a:p>
          <a:p>
            <a:r>
              <a:rPr lang="en-US" dirty="0" smtClean="0"/>
              <a:t>Science Olympiad</a:t>
            </a:r>
          </a:p>
          <a:p>
            <a:r>
              <a:rPr lang="en-US" dirty="0" smtClean="0"/>
              <a:t>Recycling</a:t>
            </a:r>
          </a:p>
          <a:p>
            <a:r>
              <a:rPr lang="en-US" dirty="0" smtClean="0"/>
              <a:t>Composting</a:t>
            </a:r>
          </a:p>
          <a:p>
            <a:r>
              <a:rPr lang="en-US" dirty="0" smtClean="0"/>
              <a:t>Dance Team</a:t>
            </a:r>
          </a:p>
          <a:p>
            <a:r>
              <a:rPr lang="en-US" dirty="0" smtClean="0"/>
              <a:t>Show Choir</a:t>
            </a:r>
          </a:p>
          <a:p>
            <a:r>
              <a:rPr lang="en-US" dirty="0" smtClean="0"/>
              <a:t>Battle of the Books</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524000"/>
            <a:ext cx="2057400" cy="148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425" y="3429000"/>
            <a:ext cx="22669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255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We are excited you are a future Bulldog!</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Counselors will be visiting the elementary schools in the near future.</a:t>
            </a:r>
          </a:p>
          <a:p>
            <a:pPr marL="0" indent="0">
              <a:buNone/>
            </a:pPr>
            <a:r>
              <a:rPr lang="en-US" dirty="0" smtClean="0"/>
              <a:t>Students and parents will be able to pick up the schedules for 2016-17 on a date to be determined.</a:t>
            </a:r>
          </a:p>
          <a:p>
            <a:pPr marL="0" indent="0">
              <a:buNone/>
            </a:pPr>
            <a:r>
              <a:rPr lang="en-US" dirty="0" smtClean="0"/>
              <a:t>At that time you may purchase PE uniforms, “walk” your schedule, put money in your lunch account and put a face to your teachers’ name.</a:t>
            </a:r>
          </a:p>
          <a:p>
            <a:pPr marL="0" indent="0">
              <a:buNone/>
            </a:pPr>
            <a:r>
              <a:rPr lang="en-US" dirty="0" smtClean="0"/>
              <a:t>If you are unable to attend, that’s okay.  However, we will not be handing out schedules early.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152400"/>
            <a:ext cx="2057400" cy="1529149"/>
          </a:xfrm>
          <a:prstGeom prst="rect">
            <a:avLst/>
          </a:prstGeom>
        </p:spPr>
      </p:pic>
    </p:spTree>
    <p:extLst>
      <p:ext uri="{BB962C8B-B14F-4D97-AF65-F5344CB8AC3E}">
        <p14:creationId xmlns:p14="http://schemas.microsoft.com/office/powerpoint/2010/main" val="1542279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Middle School !</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5144" y="1600200"/>
            <a:ext cx="603371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90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normAutofit lnSpcReduction="10000"/>
          </a:bodyPr>
          <a:lstStyle/>
          <a:p>
            <a:r>
              <a:rPr lang="en-US" dirty="0" smtClean="0"/>
              <a:t>Core</a:t>
            </a:r>
          </a:p>
          <a:p>
            <a:r>
              <a:rPr lang="en-US" dirty="0" smtClean="0"/>
              <a:t>K-9</a:t>
            </a:r>
          </a:p>
          <a:p>
            <a:r>
              <a:rPr lang="en-US" dirty="0" smtClean="0"/>
              <a:t>Core</a:t>
            </a:r>
          </a:p>
          <a:p>
            <a:r>
              <a:rPr lang="en-US" dirty="0" smtClean="0"/>
              <a:t>Lunch</a:t>
            </a:r>
          </a:p>
          <a:p>
            <a:r>
              <a:rPr lang="en-US" dirty="0" smtClean="0"/>
              <a:t>Elective or PE</a:t>
            </a:r>
          </a:p>
          <a:p>
            <a:r>
              <a:rPr lang="en-US" dirty="0" smtClean="0"/>
              <a:t>Elective or PE</a:t>
            </a:r>
          </a:p>
          <a:p>
            <a:r>
              <a:rPr lang="en-US" dirty="0" smtClean="0"/>
              <a:t>Core</a:t>
            </a:r>
          </a:p>
          <a:p>
            <a:r>
              <a:rPr lang="en-US" dirty="0" smtClean="0"/>
              <a:t>Core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70000"/>
            <a:ext cx="3733800" cy="497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039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CORES</a:t>
            </a:r>
            <a:endParaRPr lang="en-US" dirty="0"/>
          </a:p>
        </p:txBody>
      </p:sp>
      <p:sp>
        <p:nvSpPr>
          <p:cNvPr id="3" name="Content Placeholder 2"/>
          <p:cNvSpPr>
            <a:spLocks noGrp="1"/>
          </p:cNvSpPr>
          <p:nvPr>
            <p:ph idx="1"/>
          </p:nvPr>
        </p:nvSpPr>
        <p:spPr>
          <a:xfrm>
            <a:off x="457200" y="1734436"/>
            <a:ext cx="8229600" cy="4391727"/>
          </a:xfrm>
        </p:spPr>
        <p:txBody>
          <a:bodyPr>
            <a:normAutofit fontScale="85000" lnSpcReduction="20000"/>
          </a:bodyPr>
          <a:lstStyle/>
          <a:p>
            <a:r>
              <a:rPr lang="en-US" b="1" dirty="0" smtClean="0"/>
              <a:t>Language Arts- </a:t>
            </a:r>
            <a:r>
              <a:rPr lang="en-US" dirty="0" smtClean="0"/>
              <a:t>All students receive the same content. </a:t>
            </a:r>
            <a:r>
              <a:rPr lang="en-US" dirty="0"/>
              <a:t>There is no “advanced” English/ Language Arts curriculum in middle school.  Differentiation occurs in the general education classroom by the content area teacher.  Students who are identified as Academically or Intellectually Gifted (AIG) in Reading are cluster grouped in classes per the WCPSS and Holly Grove Middle School AIG Plans.</a:t>
            </a:r>
            <a:endParaRPr lang="en-US" dirty="0" smtClean="0"/>
          </a:p>
          <a:p>
            <a:r>
              <a:rPr lang="en-US" b="1" dirty="0" smtClean="0"/>
              <a:t>Math</a:t>
            </a:r>
            <a:r>
              <a:rPr lang="en-US" dirty="0" smtClean="0"/>
              <a:t>- There are several math classes:  Math 6,</a:t>
            </a:r>
            <a:r>
              <a:rPr lang="en-US" dirty="0"/>
              <a:t> </a:t>
            </a:r>
            <a:r>
              <a:rPr lang="en-US" dirty="0" smtClean="0"/>
              <a:t> Math 6+, and Compacted 6+/7+.  Your child’s teacher will follow the WCPSS criteria for recommending the appropriate class for your child.</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0"/>
            <a:ext cx="1621321" cy="173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1" y="27709"/>
            <a:ext cx="2209799" cy="167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668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0287000" y="267081"/>
            <a:ext cx="1981200" cy="1143000"/>
          </a:xfrm>
        </p:spPr>
        <p:txBody>
          <a:bodyPr/>
          <a:lstStyle/>
          <a:p>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b="1" dirty="0" smtClean="0"/>
              <a:t>Science</a:t>
            </a:r>
            <a:r>
              <a:rPr lang="en-US" dirty="0" smtClean="0"/>
              <a:t>-Investigation and inquiry methods of learning on topics such as soil, sound and light waves, plants, ecosystems focusing on hands-on experiments.  </a:t>
            </a:r>
          </a:p>
          <a:p>
            <a:r>
              <a:rPr lang="en-US" b="1" dirty="0" smtClean="0"/>
              <a:t>Social Studies</a:t>
            </a:r>
            <a:r>
              <a:rPr lang="en-US" dirty="0" smtClean="0"/>
              <a:t>-Studying societies and geography from every continent-Romans and Greeks, Japan, the Middle East to learn of political, economic, and social systems.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0"/>
            <a:ext cx="1849582" cy="167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2992"/>
            <a:ext cx="1295078"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57200"/>
            <a:ext cx="34861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036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Healthful Living</a:t>
            </a:r>
            <a:endParaRPr lang="en-US" dirty="0"/>
          </a:p>
        </p:txBody>
      </p:sp>
      <p:sp>
        <p:nvSpPr>
          <p:cNvPr id="3" name="Content Placeholder 2"/>
          <p:cNvSpPr>
            <a:spLocks noGrp="1"/>
          </p:cNvSpPr>
          <p:nvPr>
            <p:ph idx="1"/>
          </p:nvPr>
        </p:nvSpPr>
        <p:spPr/>
        <p:txBody>
          <a:bodyPr/>
          <a:lstStyle/>
          <a:p>
            <a:r>
              <a:rPr lang="en-US" dirty="0" smtClean="0"/>
              <a:t>Three week rotations-Stay with</a:t>
            </a:r>
          </a:p>
          <a:p>
            <a:pPr marL="0" indent="0">
              <a:buNone/>
            </a:pPr>
            <a:r>
              <a:rPr lang="en-US" dirty="0" smtClean="0"/>
              <a:t>     the same teacher all year long.</a:t>
            </a:r>
          </a:p>
          <a:p>
            <a:r>
              <a:rPr lang="en-US" dirty="0" smtClean="0"/>
              <a:t>Health Topics-nutrition, drug and alcohol education, interpersonal skills</a:t>
            </a:r>
          </a:p>
          <a:p>
            <a:r>
              <a:rPr lang="en-US" dirty="0" smtClean="0"/>
              <a:t>Physical Education-Sports such as flag football, basketball, table tennis, volleyball, lacrosse, hockey; Fitness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800600"/>
            <a:ext cx="244729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21876"/>
            <a:ext cx="4119004" cy="149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100" y="56284"/>
            <a:ext cx="22479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770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Electives</a:t>
            </a:r>
            <a:endParaRPr lang="en-US" dirty="0"/>
          </a:p>
        </p:txBody>
      </p:sp>
      <p:sp>
        <p:nvSpPr>
          <p:cNvPr id="3" name="Content Placeholder 2"/>
          <p:cNvSpPr>
            <a:spLocks noGrp="1"/>
          </p:cNvSpPr>
          <p:nvPr>
            <p:ph idx="1"/>
          </p:nvPr>
        </p:nvSpPr>
        <p:spPr/>
        <p:txBody>
          <a:bodyPr>
            <a:normAutofit fontScale="92500"/>
          </a:bodyPr>
          <a:lstStyle/>
          <a:p>
            <a:pPr marL="0" indent="0">
              <a:buNone/>
            </a:pPr>
            <a:endParaRPr lang="en-US" dirty="0" smtClean="0"/>
          </a:p>
          <a:p>
            <a:pPr marL="0" indent="0">
              <a:buNone/>
            </a:pPr>
            <a:r>
              <a:rPr lang="en-US" dirty="0" smtClean="0"/>
              <a:t>BEGINNING </a:t>
            </a:r>
            <a:r>
              <a:rPr lang="en-US" dirty="0"/>
              <a:t>BAND </a:t>
            </a:r>
            <a:r>
              <a:rPr lang="en-US" dirty="0" smtClean="0"/>
              <a:t> Year-Long Class</a:t>
            </a:r>
          </a:p>
          <a:p>
            <a:r>
              <a:rPr lang="en-US" dirty="0" smtClean="0"/>
              <a:t>Emphasis </a:t>
            </a:r>
            <a:r>
              <a:rPr lang="en-US" dirty="0"/>
              <a:t>is on the acquisition of basic musical skills as students learn to play a brass, woodwind, or percussion instrument.</a:t>
            </a:r>
          </a:p>
          <a:p>
            <a:r>
              <a:rPr lang="en-US" dirty="0"/>
              <a:t>Band classes prepare several concert compositions that are performed for an audience. Students should anticipate some </a:t>
            </a:r>
            <a:r>
              <a:rPr lang="en-US" dirty="0" smtClean="0"/>
              <a:t>after-school </a:t>
            </a:r>
            <a:r>
              <a:rPr lang="en-US" dirty="0"/>
              <a:t>practices and evening performances.</a:t>
            </a:r>
          </a:p>
          <a:p>
            <a:endParaRPr lang="en-US" dirty="0"/>
          </a:p>
        </p:txBody>
      </p:sp>
      <p:pic>
        <p:nvPicPr>
          <p:cNvPr id="4100" name="Picture 4" descr="http://barewallsdesign.com/wp-content/uploads/2016/01/band-instruments-clip-art-3c17c926459717fa886c5a18211471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564"/>
            <a:ext cx="2057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7200"/>
            <a:ext cx="17748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482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935162"/>
          </a:xfrm>
        </p:spPr>
        <p:txBody>
          <a:bodyPr>
            <a:normAutofit fontScale="90000"/>
          </a:bodyPr>
          <a:lstStyle/>
          <a:p>
            <a:pPr algn="l"/>
            <a:r>
              <a:rPr lang="en-US" dirty="0" smtClean="0"/>
              <a:t>Keyboarding and </a:t>
            </a:r>
            <a:br>
              <a:rPr lang="en-US" dirty="0" smtClean="0"/>
            </a:br>
            <a:r>
              <a:rPr lang="en-US" dirty="0" smtClean="0"/>
              <a:t>Basic Word </a:t>
            </a:r>
            <a:br>
              <a:rPr lang="en-US" dirty="0" smtClean="0"/>
            </a:br>
            <a:r>
              <a:rPr lang="en-US" dirty="0" smtClean="0"/>
              <a:t>Processing</a:t>
            </a:r>
            <a:br>
              <a:rPr lang="en-US" dirty="0" smtClean="0"/>
            </a:br>
            <a:endParaRPr lang="en-US" sz="2000" dirty="0"/>
          </a:p>
        </p:txBody>
      </p:sp>
      <p:sp>
        <p:nvSpPr>
          <p:cNvPr id="3" name="Content Placeholder 2"/>
          <p:cNvSpPr>
            <a:spLocks noGrp="1"/>
          </p:cNvSpPr>
          <p:nvPr>
            <p:ph idx="1"/>
          </p:nvPr>
        </p:nvSpPr>
        <p:spPr>
          <a:xfrm>
            <a:off x="457200" y="2209800"/>
            <a:ext cx="8229600" cy="4495800"/>
          </a:xfrm>
        </p:spPr>
        <p:txBody>
          <a:bodyPr>
            <a:normAutofit/>
          </a:bodyPr>
          <a:lstStyle/>
          <a:p>
            <a:pPr marL="0" indent="0">
              <a:buNone/>
            </a:pPr>
            <a:endParaRPr lang="en-US" dirty="0" smtClean="0"/>
          </a:p>
          <a:p>
            <a:pPr marL="0" indent="0">
              <a:buNone/>
            </a:pPr>
            <a:r>
              <a:rPr lang="en-US" dirty="0" smtClean="0"/>
              <a:t>Was called Computer Skills and Applications 1</a:t>
            </a:r>
          </a:p>
          <a:p>
            <a:r>
              <a:rPr lang="en-US" dirty="0"/>
              <a:t>L</a:t>
            </a:r>
            <a:r>
              <a:rPr lang="en-US" dirty="0" smtClean="0"/>
              <a:t>earn </a:t>
            </a:r>
            <a:r>
              <a:rPr lang="en-US" dirty="0"/>
              <a:t>the touch method of </a:t>
            </a:r>
            <a:r>
              <a:rPr lang="en-US" dirty="0" smtClean="0"/>
              <a:t>keyboarding </a:t>
            </a:r>
          </a:p>
          <a:p>
            <a:r>
              <a:rPr lang="en-US" dirty="0"/>
              <a:t>B</a:t>
            </a:r>
            <a:r>
              <a:rPr lang="en-US" dirty="0" smtClean="0"/>
              <a:t>asic </a:t>
            </a:r>
            <a:r>
              <a:rPr lang="en-US" dirty="0"/>
              <a:t>digital literacy and computer </a:t>
            </a:r>
            <a:r>
              <a:rPr lang="en-US" dirty="0" smtClean="0"/>
              <a:t>knowledge</a:t>
            </a:r>
          </a:p>
          <a:p>
            <a:r>
              <a:rPr lang="en-US" dirty="0"/>
              <a:t>B</a:t>
            </a:r>
            <a:r>
              <a:rPr lang="en-US" dirty="0" smtClean="0"/>
              <a:t>asic </a:t>
            </a:r>
            <a:r>
              <a:rPr lang="en-US" dirty="0"/>
              <a:t>word </a:t>
            </a:r>
            <a:r>
              <a:rPr lang="en-US" dirty="0" smtClean="0"/>
              <a:t>processing</a:t>
            </a:r>
          </a:p>
          <a:p>
            <a:r>
              <a:rPr lang="en-US" dirty="0" smtClean="0"/>
              <a:t>Document </a:t>
            </a:r>
            <a:r>
              <a:rPr lang="en-US" dirty="0"/>
              <a:t>formatting skills</a:t>
            </a:r>
            <a:r>
              <a:rPr lang="en-US" dirty="0" smtClean="0"/>
              <a:t>..</a:t>
            </a:r>
            <a:endParaRPr lang="en-US" dirty="0"/>
          </a:p>
          <a:p>
            <a:pPr marL="0" indent="0">
              <a:buNone/>
            </a:pP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4800"/>
            <a:ext cx="30861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237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001837"/>
          </a:xfrm>
        </p:spPr>
        <p:txBody>
          <a:bodyPr>
            <a:normAutofit/>
          </a:bodyPr>
          <a:lstStyle/>
          <a:p>
            <a:pPr algn="l"/>
            <a:r>
              <a:rPr lang="en-US" dirty="0" smtClean="0"/>
              <a:t>Exploring Interpersonal </a:t>
            </a:r>
            <a:br>
              <a:rPr lang="en-US" dirty="0" smtClean="0"/>
            </a:br>
            <a:r>
              <a:rPr lang="en-US" dirty="0" smtClean="0"/>
              <a:t>Relationships-Childcare</a:t>
            </a:r>
            <a:endParaRPr lang="en-US" dirty="0"/>
          </a:p>
        </p:txBody>
      </p:sp>
      <p:sp>
        <p:nvSpPr>
          <p:cNvPr id="3" name="Content Placeholder 2"/>
          <p:cNvSpPr>
            <a:spLocks noGrp="1"/>
          </p:cNvSpPr>
          <p:nvPr>
            <p:ph idx="1"/>
          </p:nvPr>
        </p:nvSpPr>
        <p:spPr>
          <a:xfrm>
            <a:off x="457200" y="2276474"/>
            <a:ext cx="8229600" cy="4352925"/>
          </a:xfrm>
        </p:spPr>
        <p:txBody>
          <a:bodyPr>
            <a:normAutofit lnSpcReduction="10000"/>
          </a:bodyPr>
          <a:lstStyle/>
          <a:p>
            <a:pPr marL="0" indent="0">
              <a:buNone/>
            </a:pPr>
            <a:r>
              <a:rPr lang="en-US" dirty="0"/>
              <a:t>Was called Exploring FACS-Family Focus</a:t>
            </a:r>
          </a:p>
          <a:p>
            <a:pPr marL="0" indent="0">
              <a:buNone/>
            </a:pPr>
            <a:r>
              <a:rPr lang="en-US" dirty="0" smtClean="0"/>
              <a:t>Topics covered are:</a:t>
            </a:r>
          </a:p>
          <a:p>
            <a:r>
              <a:rPr lang="en-US" dirty="0" smtClean="0"/>
              <a:t>Interpersonal relationships. </a:t>
            </a:r>
          </a:p>
          <a:p>
            <a:r>
              <a:rPr lang="en-US" dirty="0"/>
              <a:t>N</a:t>
            </a:r>
            <a:r>
              <a:rPr lang="en-US" dirty="0" smtClean="0"/>
              <a:t>utrition </a:t>
            </a:r>
            <a:r>
              <a:rPr lang="en-US" dirty="0"/>
              <a:t>and </a:t>
            </a:r>
            <a:r>
              <a:rPr lang="en-US" dirty="0" smtClean="0"/>
              <a:t>wellness. </a:t>
            </a:r>
          </a:p>
          <a:p>
            <a:r>
              <a:rPr lang="en-US" dirty="0"/>
              <a:t>E</a:t>
            </a:r>
            <a:r>
              <a:rPr lang="en-US" dirty="0" smtClean="0"/>
              <a:t>arly </a:t>
            </a:r>
            <a:r>
              <a:rPr lang="en-US" dirty="0"/>
              <a:t>child care and </a:t>
            </a:r>
            <a:r>
              <a:rPr lang="en-US" dirty="0" smtClean="0"/>
              <a:t>education.</a:t>
            </a:r>
          </a:p>
          <a:p>
            <a:r>
              <a:rPr lang="en-US" dirty="0"/>
              <a:t>I</a:t>
            </a:r>
            <a:r>
              <a:rPr lang="en-US" dirty="0" smtClean="0"/>
              <a:t>nterior </a:t>
            </a:r>
            <a:r>
              <a:rPr lang="en-US" dirty="0"/>
              <a:t>design. </a:t>
            </a:r>
            <a:endParaRPr lang="en-US" dirty="0" smtClean="0"/>
          </a:p>
          <a:p>
            <a:pPr marL="0" indent="0">
              <a:buNone/>
            </a:pPr>
            <a:r>
              <a:rPr lang="en-US" dirty="0" smtClean="0"/>
              <a:t>Students </a:t>
            </a:r>
            <a:r>
              <a:rPr lang="en-US" dirty="0"/>
              <a:t>are eligible to receive the American Red Cross® Babysitter certification.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0"/>
            <a:ext cx="22669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461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Revive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p>
          <a:p>
            <a:pPr marL="0" indent="0">
              <a:buNone/>
            </a:pPr>
            <a:r>
              <a:rPr lang="en-US" dirty="0" smtClean="0"/>
              <a:t>Was known as Exploring Engineering and Design 1 </a:t>
            </a:r>
          </a:p>
          <a:p>
            <a:pPr marL="0" indent="0">
              <a:buNone/>
            </a:pPr>
            <a:endParaRPr lang="en-US" b="1" dirty="0" smtClean="0"/>
          </a:p>
          <a:p>
            <a:r>
              <a:rPr lang="en-US" dirty="0"/>
              <a:t>H</a:t>
            </a:r>
            <a:r>
              <a:rPr lang="en-US" dirty="0" smtClean="0"/>
              <a:t>ands-on projects</a:t>
            </a:r>
          </a:p>
          <a:p>
            <a:r>
              <a:rPr lang="en-US" dirty="0"/>
              <a:t>S</a:t>
            </a:r>
            <a:r>
              <a:rPr lang="en-US" dirty="0" smtClean="0"/>
              <a:t>tudents </a:t>
            </a:r>
            <a:r>
              <a:rPr lang="en-US" dirty="0"/>
              <a:t>focus on understanding how criteria, constraints, and processes affect designs. </a:t>
            </a:r>
            <a:endParaRPr lang="en-US" dirty="0" smtClean="0"/>
          </a:p>
          <a:p>
            <a:r>
              <a:rPr lang="en-US" dirty="0" smtClean="0"/>
              <a:t>Emphasis </a:t>
            </a:r>
            <a:r>
              <a:rPr lang="en-US" dirty="0"/>
              <a:t>is placed on brainstorming, visualizing, modeling, testing, and refining designs. </a:t>
            </a:r>
            <a:endParaRPr lang="en-US" dirty="0" smtClean="0"/>
          </a:p>
          <a:p>
            <a:r>
              <a:rPr lang="en-US" dirty="0" smtClean="0"/>
              <a:t>Students </a:t>
            </a:r>
            <a:r>
              <a:rPr lang="en-US" dirty="0"/>
              <a:t>develop skills in researching information, communicating design information, and reporting results. </a:t>
            </a:r>
            <a:endParaRPr lang="en-US" dirty="0" smtClean="0"/>
          </a:p>
          <a:p>
            <a:r>
              <a:rPr lang="en-US" dirty="0" smtClean="0"/>
              <a:t>Activities </a:t>
            </a:r>
            <a:r>
              <a:rPr lang="en-US" dirty="0"/>
              <a:t>are structured to integrate physical and social sciences, mathematics, English language arts, and art.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0"/>
            <a:ext cx="1963370" cy="1863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493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695</Words>
  <Application>Microsoft Office PowerPoint</Application>
  <PresentationFormat>On-screen Show (4:3)</PresentationFormat>
  <Paragraphs>86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WELCOME</vt:lpstr>
      <vt:lpstr>Schedule</vt:lpstr>
      <vt:lpstr>CORES</vt:lpstr>
      <vt:lpstr>PowerPoint Presentation</vt:lpstr>
      <vt:lpstr>Healthful Living</vt:lpstr>
      <vt:lpstr>Selecting Electives</vt:lpstr>
      <vt:lpstr>Keyboarding and  Basic Word  Processing </vt:lpstr>
      <vt:lpstr>Exploring Interpersonal  Relationships-Childcare</vt:lpstr>
      <vt:lpstr>Project Revive</vt:lpstr>
      <vt:lpstr>Nine Week Classes</vt:lpstr>
      <vt:lpstr>More Nine-Week Classes</vt:lpstr>
      <vt:lpstr>Registration</vt:lpstr>
      <vt:lpstr>Clubs</vt:lpstr>
      <vt:lpstr>              We are excited you are a future Bulldog!</vt:lpstr>
      <vt:lpstr>Welcome to Middle School !</vt:lpstr>
    </vt:vector>
  </TitlesOfParts>
  <Company>Wake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mjtrexler</dc:creator>
  <cp:lastModifiedBy>Marion Oliver</cp:lastModifiedBy>
  <cp:revision>20</cp:revision>
  <dcterms:created xsi:type="dcterms:W3CDTF">2016-02-29T02:42:17Z</dcterms:created>
  <dcterms:modified xsi:type="dcterms:W3CDTF">2016-03-16T14:32:39Z</dcterms:modified>
</cp:coreProperties>
</file>